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72" r:id="rId9"/>
    <p:sldId id="271" r:id="rId10"/>
    <p:sldId id="262" r:id="rId11"/>
    <p:sldId id="264" r:id="rId12"/>
    <p:sldId id="265" r:id="rId13"/>
    <p:sldId id="266" r:id="rId14"/>
    <p:sldId id="267" r:id="rId15"/>
    <p:sldId id="268" r:id="rId16"/>
    <p:sldId id="273" r:id="rId17"/>
    <p:sldId id="275" r:id="rId18"/>
    <p:sldId id="274" r:id="rId19"/>
    <p:sldId id="269" r:id="rId20"/>
    <p:sldId id="270" r:id="rId21"/>
  </p:sldIdLst>
  <p:sldSz cx="9144000" cy="5143500" type="screen16x9"/>
  <p:notesSz cx="6858000" cy="9144000"/>
  <p:embeddedFontLs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6072" y="18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105be5e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105be5e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105be5e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105be5e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105be5e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105be5e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105be5ea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105be5ea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105be5e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105be5e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105be5e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105be5e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105be5e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105be5e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795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105be5e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105be5e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883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105be5e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105be5e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183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105be5ea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105be5ea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5105be5e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5105be5e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5105be5ea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5105be5ea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5105be5e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5105be5e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5105be5e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5105be5e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105be5e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105be5e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5105be5e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5105be5e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105be5e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105be5e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105be5e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105be5e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505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105be5e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105be5e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712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3.mp4"/><Relationship Id="rId7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3.mp4"/><Relationship Id="rId9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5.mp4"/><Relationship Id="rId7" Type="http://schemas.openxmlformats.org/officeDocument/2006/relationships/image" Target="../media/image1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6.png"/><Relationship Id="rId4" Type="http://schemas.openxmlformats.org/officeDocument/2006/relationships/video" Target="../media/media5.mp4"/><Relationship Id="rId9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100" y="2715956"/>
            <a:ext cx="8222100" cy="15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School focused Personal Planner Application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999" y="974516"/>
            <a:ext cx="2006300" cy="9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 (</a:t>
            </a:r>
            <a:r>
              <a:rPr lang="en-US" dirty="0"/>
              <a:t>Subscribe &amp; Search)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4690125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30EE7F-D223-4C61-8D42-C05F81225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45567"/>
              </p:ext>
            </p:extLst>
          </p:nvPr>
        </p:nvGraphicFramePr>
        <p:xfrm>
          <a:off x="311700" y="1224839"/>
          <a:ext cx="2994952" cy="3413593"/>
        </p:xfrm>
        <a:graphic>
          <a:graphicData uri="http://schemas.openxmlformats.org/drawingml/2006/table">
            <a:tbl>
              <a:tblPr/>
              <a:tblGrid>
                <a:gridCol w="739139">
                  <a:extLst>
                    <a:ext uri="{9D8B030D-6E8A-4147-A177-3AD203B41FA5}">
                      <a16:colId xmlns:a16="http://schemas.microsoft.com/office/drawing/2014/main" val="1264185860"/>
                    </a:ext>
                  </a:extLst>
                </a:gridCol>
                <a:gridCol w="2255813">
                  <a:extLst>
                    <a:ext uri="{9D8B030D-6E8A-4147-A177-3AD203B41FA5}">
                      <a16:colId xmlns:a16="http://schemas.microsoft.com/office/drawing/2014/main" val="1074816013"/>
                    </a:ext>
                  </a:extLst>
                </a:gridCol>
              </a:tblGrid>
              <a:tr h="333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3.2.1.11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Subscribe to Course</a:t>
                      </a:r>
                      <a:endParaRPr lang="en-US" sz="700" b="1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50870"/>
                  </a:ext>
                </a:extLst>
              </a:tr>
              <a:tr h="333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successfully subscribes to another users course.</a:t>
                      </a:r>
                      <a:endParaRPr lang="en-US" sz="70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598"/>
                  </a:ext>
                </a:extLst>
              </a:tr>
              <a:tr h="333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0661079"/>
                  </a:ext>
                </a:extLst>
              </a:tr>
              <a:tr h="3338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not already subscribed to this course and 3.2.1.12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881579"/>
                  </a:ext>
                </a:extLst>
              </a:tr>
              <a:tr h="33212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will be subscribed to the new course and the planner will be updated.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5638826"/>
                  </a:ext>
                </a:extLst>
              </a:tr>
              <a:tr h="65220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presses subscribe button on the course that they wish to subscribe to.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asked to confirm subscription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Subscription is confirmed and users calendar is updated with subscribed courses information.</a:t>
                      </a: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7517785"/>
                  </a:ext>
                </a:extLst>
              </a:tr>
              <a:tr h="10937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User already has a course with the subscribed courses name.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2a1. System asks user if they wish to overwrite the already existing courses information.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2a2. User confirms and data is overwritten or user cancels and subscription is aborted.</a:t>
                      </a:r>
                      <a:endParaRPr lang="en-US" sz="700" dirty="0">
                        <a:effectLst/>
                      </a:endParaRPr>
                    </a:p>
                  </a:txBody>
                  <a:tcPr marL="59362" marR="59362" marT="59362" marB="5936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205080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29398CF7-E8DA-42DF-B500-64D16A193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123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E8FDF86-F5BE-4190-87EA-E21916B02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479965"/>
              </p:ext>
            </p:extLst>
          </p:nvPr>
        </p:nvGraphicFramePr>
        <p:xfrm>
          <a:off x="3377152" y="1219801"/>
          <a:ext cx="3047215" cy="3433965"/>
        </p:xfrm>
        <a:graphic>
          <a:graphicData uri="http://schemas.openxmlformats.org/drawingml/2006/table">
            <a:tbl>
              <a:tblPr/>
              <a:tblGrid>
                <a:gridCol w="756920">
                  <a:extLst>
                    <a:ext uri="{9D8B030D-6E8A-4147-A177-3AD203B41FA5}">
                      <a16:colId xmlns:a16="http://schemas.microsoft.com/office/drawing/2014/main" val="10594056"/>
                    </a:ext>
                  </a:extLst>
                </a:gridCol>
                <a:gridCol w="2290295">
                  <a:extLst>
                    <a:ext uri="{9D8B030D-6E8A-4147-A177-3AD203B41FA5}">
                      <a16:colId xmlns:a16="http://schemas.microsoft.com/office/drawing/2014/main" val="2909292150"/>
                    </a:ext>
                  </a:extLst>
                </a:gridCol>
              </a:tblGrid>
              <a:tr h="3971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3.2.1.12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Search for Courses</a:t>
                      </a:r>
                      <a:endParaRPr lang="en-US" sz="7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2376044"/>
                  </a:ext>
                </a:extLst>
              </a:tr>
              <a:tr h="3971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able to search for courses that they specify by keyword.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816830"/>
                  </a:ext>
                </a:extLst>
              </a:tr>
              <a:tr h="30062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422082"/>
                  </a:ext>
                </a:extLst>
              </a:tr>
              <a:tr h="3971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has navigated to search function. Other users have added courses.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594893"/>
                  </a:ext>
                </a:extLst>
              </a:tr>
              <a:tr h="3199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will be presented a list of courses to subscribe to.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751793"/>
                  </a:ext>
                </a:extLst>
              </a:tr>
              <a:tr h="5706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navigates to search menu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types in a keyword or phrase to be searched.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populates the window with relevant results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409448"/>
                  </a:ext>
                </a:extLst>
              </a:tr>
              <a:tr h="4525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User enters invalid characters into search bar.</a:t>
                      </a:r>
                      <a:endParaRPr lang="en-US" sz="700" dirty="0">
                        <a:effectLst/>
                      </a:endParaRP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2a1. System will return no results.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5645730"/>
                  </a:ext>
                </a:extLst>
              </a:tr>
              <a:tr h="5784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2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3a. System finds no results matching search criteria</a:t>
                      </a:r>
                      <a:endParaRPr lang="en-US" sz="700" dirty="0">
                        <a:effectLst/>
                      </a:endParaRP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3a1. System reports that no search results were found.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6622206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15F343F9-FB7E-4DD0-8C0D-E4DB5CBBE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152" y="12196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Architecture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1"/>
          </p:nvPr>
        </p:nvSpPr>
        <p:spPr>
          <a:xfrm>
            <a:off x="311700" y="1447050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Model-View-Controller</a:t>
            </a: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Key Advantages: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Less models = less controllers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Separation of concerns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Proper MVVM can be overkill for simple applications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4709150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150" y="1017800"/>
            <a:ext cx="4608850" cy="30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 - User Module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-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Provided interfaces are the union of: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-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Tasks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-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Authentication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-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Subscriptions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-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Courses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-"/>
            </a:pPr>
            <a:r>
              <a:rPr lang="en" sz="1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user information.</a:t>
            </a:r>
            <a:endParaRPr sz="1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750" y="1017800"/>
            <a:ext cx="4613100" cy="3437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</a:t>
            </a:r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(Android Device/User)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Controls Display</a:t>
            </a:r>
            <a:endParaRPr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Controller (Android Device/User)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Business/App Logic</a:t>
            </a:r>
            <a:endParaRPr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r="64661"/>
          <a:stretch/>
        </p:blipFill>
        <p:spPr>
          <a:xfrm>
            <a:off x="5576450" y="1017800"/>
            <a:ext cx="2176848" cy="32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4915325" y="1902000"/>
            <a:ext cx="1240500" cy="75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5019410" y="1450400"/>
            <a:ext cx="78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Roboto"/>
                <a:ea typeface="Roboto"/>
                <a:cs typeface="Roboto"/>
                <a:sym typeface="Roboto"/>
              </a:rPr>
              <a:t>Graphical Display</a:t>
            </a:r>
            <a:endParaRPr sz="1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3"/>
          <p:cNvSpPr/>
          <p:nvPr/>
        </p:nvSpPr>
        <p:spPr>
          <a:xfrm rot="10800000">
            <a:off x="4915325" y="3346900"/>
            <a:ext cx="1240500" cy="759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 txBox="1"/>
          <p:nvPr/>
        </p:nvSpPr>
        <p:spPr>
          <a:xfrm>
            <a:off x="4962850" y="2862100"/>
            <a:ext cx="789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User Inputs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Controller Module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7053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dirty="0"/>
              <a:t>- This module is created to relieve the view of having to process both data manipulation and presentation.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475" y="1182975"/>
            <a:ext cx="4613100" cy="3432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31B9B7-A9E0-4B4B-9053-F501F74342D6}"/>
              </a:ext>
            </a:extLst>
          </p:cNvPr>
          <p:cNvCxnSpPr>
            <a:cxnSpLocks/>
          </p:cNvCxnSpPr>
          <p:nvPr/>
        </p:nvCxnSpPr>
        <p:spPr>
          <a:xfrm>
            <a:off x="6438507" y="4062953"/>
            <a:ext cx="0" cy="15554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A399134-91B7-4EDB-9515-B3B0017AD0B9}"/>
              </a:ext>
            </a:extLst>
          </p:cNvPr>
          <p:cNvCxnSpPr>
            <a:cxnSpLocks/>
          </p:cNvCxnSpPr>
          <p:nvPr/>
        </p:nvCxnSpPr>
        <p:spPr>
          <a:xfrm>
            <a:off x="6438507" y="4180788"/>
            <a:ext cx="0" cy="80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View Module</a:t>
            </a:r>
            <a:endParaRPr dirty="0"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- This module is created so that the presentation is independent of the business logic and the handling of user-input events.</a:t>
            </a:r>
            <a:endParaRPr lang="en-US" sz="1600" dirty="0">
              <a:effectLst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 rotWithShape="1">
          <a:blip r:embed="rId3">
            <a:alphaModFix/>
          </a:blip>
          <a:srcRect l="3396" t="4953" r="3554" b="4826"/>
          <a:stretch/>
        </p:blipFill>
        <p:spPr>
          <a:xfrm>
            <a:off x="4917902" y="1178026"/>
            <a:ext cx="3431357" cy="25974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C65A1F-2629-4E57-A630-66F2D22FDA76}"/>
              </a:ext>
            </a:extLst>
          </p:cNvPr>
          <p:cNvSpPr/>
          <p:nvPr/>
        </p:nvSpPr>
        <p:spPr>
          <a:xfrm>
            <a:off x="5420412" y="2286000"/>
            <a:ext cx="150829" cy="129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738A6-A50C-412F-8C7B-F0DDA981F94A}"/>
              </a:ext>
            </a:extLst>
          </p:cNvPr>
          <p:cNvSpPr/>
          <p:nvPr/>
        </p:nvSpPr>
        <p:spPr>
          <a:xfrm>
            <a:off x="7514734" y="2286000"/>
            <a:ext cx="150829" cy="129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E2933F-BE6F-414B-80A2-673BEE2FBD19}"/>
              </a:ext>
            </a:extLst>
          </p:cNvPr>
          <p:cNvSpPr/>
          <p:nvPr/>
        </p:nvSpPr>
        <p:spPr>
          <a:xfrm>
            <a:off x="5837674" y="2899375"/>
            <a:ext cx="150829" cy="68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77B1A-F682-40E2-8EAF-9B6E11CAF73C}"/>
              </a:ext>
            </a:extLst>
          </p:cNvPr>
          <p:cNvSpPr/>
          <p:nvPr/>
        </p:nvSpPr>
        <p:spPr>
          <a:xfrm>
            <a:off x="6467573" y="2899375"/>
            <a:ext cx="150829" cy="68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E9666D-ED42-4DC5-9146-4F8EBCE7E219}"/>
              </a:ext>
            </a:extLst>
          </p:cNvPr>
          <p:cNvSpPr/>
          <p:nvPr/>
        </p:nvSpPr>
        <p:spPr>
          <a:xfrm>
            <a:off x="7093419" y="2899375"/>
            <a:ext cx="150829" cy="68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76642C-FEC6-4B39-8DAB-A40D6004B701}"/>
              </a:ext>
            </a:extLst>
          </p:cNvPr>
          <p:cNvSpPr/>
          <p:nvPr/>
        </p:nvSpPr>
        <p:spPr>
          <a:xfrm>
            <a:off x="6197088" y="2285999"/>
            <a:ext cx="63488" cy="129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C50554-C115-44B8-B539-5EC73CE36F11}"/>
              </a:ext>
            </a:extLst>
          </p:cNvPr>
          <p:cNvSpPr/>
          <p:nvPr/>
        </p:nvSpPr>
        <p:spPr>
          <a:xfrm>
            <a:off x="6850427" y="2285999"/>
            <a:ext cx="63488" cy="1296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62DCC-9702-43F9-80D1-C752733990CB}"/>
              </a:ext>
            </a:extLst>
          </p:cNvPr>
          <p:cNvSpPr/>
          <p:nvPr/>
        </p:nvSpPr>
        <p:spPr>
          <a:xfrm rot="5400000">
            <a:off x="6530485" y="2456952"/>
            <a:ext cx="74003" cy="2195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Prototypes</a:t>
            </a:r>
            <a:endParaRPr dirty="0"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2059141" cy="271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Sign </a:t>
            </a: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Up</a:t>
            </a:r>
            <a:endParaRPr lang="en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SignUp">
            <a:hlinkClick r:id="" action="ppaction://media"/>
            <a:extLst>
              <a:ext uri="{FF2B5EF4-FFF2-40B4-BE49-F238E27FC236}">
                <a16:creationId xmlns:a16="http://schemas.microsoft.com/office/drawing/2014/main" id="{B3CE72B1-4006-4B95-93C3-E803935FC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1159174"/>
            <a:ext cx="2030651" cy="32415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EE3F9E-1E83-4651-91A7-9755AF1D89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5" t="16990" r="46855" b="10173"/>
          <a:stretch/>
        </p:blipFill>
        <p:spPr>
          <a:xfrm>
            <a:off x="2753453" y="1132136"/>
            <a:ext cx="1818547" cy="360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Prototypes</a:t>
            </a:r>
            <a:endParaRPr dirty="0"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186445" y="1229875"/>
            <a:ext cx="1999610" cy="27105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Home Page</a:t>
            </a:r>
            <a:endParaRPr lang="en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Task</a:t>
            </a:r>
            <a:endParaRPr lang="en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View Tasks</a:t>
            </a:r>
            <a:endParaRPr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HomePage">
            <a:hlinkClick r:id="" action="ppaction://media"/>
            <a:extLst>
              <a:ext uri="{FF2B5EF4-FFF2-40B4-BE49-F238E27FC236}">
                <a16:creationId xmlns:a16="http://schemas.microsoft.com/office/drawing/2014/main" id="{FE07802E-4E30-4B79-8BDE-1CA0803DB9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6055" y="948953"/>
            <a:ext cx="1753468" cy="2991451"/>
          </a:xfrm>
          <a:prstGeom prst="rect">
            <a:avLst/>
          </a:prstGeom>
        </p:spPr>
      </p:pic>
      <p:pic>
        <p:nvPicPr>
          <p:cNvPr id="6" name="Tasks">
            <a:hlinkClick r:id="" action="ppaction://media"/>
            <a:extLst>
              <a:ext uri="{FF2B5EF4-FFF2-40B4-BE49-F238E27FC236}">
                <a16:creationId xmlns:a16="http://schemas.microsoft.com/office/drawing/2014/main" id="{AA8D73A1-2288-4BEC-8B56-B974582247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85467" y="907232"/>
            <a:ext cx="1877886" cy="29914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849DCA0-5C1E-4C74-8DA7-E3954CBD165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77" t="19272" r="46186" b="13221"/>
          <a:stretch/>
        </p:blipFill>
        <p:spPr>
          <a:xfrm>
            <a:off x="3757254" y="1011614"/>
            <a:ext cx="1842268" cy="31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Prototypes</a:t>
            </a:r>
            <a:endParaRPr dirty="0"/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87862" y="1216485"/>
            <a:ext cx="2216890" cy="315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Add Course</a:t>
            </a:r>
            <a:endParaRPr lang="en"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Course Menu</a:t>
            </a:r>
            <a:endParaRPr lang="en"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Search Courses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-US" sz="16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 Subscriptions</a:t>
            </a:r>
            <a:endParaRPr sz="16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SearchSubscriptions">
            <a:hlinkClick r:id="" action="ppaction://media"/>
            <a:extLst>
              <a:ext uri="{FF2B5EF4-FFF2-40B4-BE49-F238E27FC236}">
                <a16:creationId xmlns:a16="http://schemas.microsoft.com/office/drawing/2014/main" id="{656D7AB4-26DC-4318-9910-0ADFCA76E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99333" y="876370"/>
            <a:ext cx="1696537" cy="2913205"/>
          </a:xfrm>
          <a:prstGeom prst="rect">
            <a:avLst/>
          </a:prstGeom>
        </p:spPr>
      </p:pic>
      <p:pic>
        <p:nvPicPr>
          <p:cNvPr id="10" name="MySubscriptions">
            <a:hlinkClick r:id="" action="ppaction://media"/>
            <a:extLst>
              <a:ext uri="{FF2B5EF4-FFF2-40B4-BE49-F238E27FC236}">
                <a16:creationId xmlns:a16="http://schemas.microsoft.com/office/drawing/2014/main" id="{8028FFD7-5932-4162-A9B2-3E89D0D0D9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95870" y="876370"/>
            <a:ext cx="1724614" cy="28952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07DCD1-82C1-480C-8144-61F353EED9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858" t="16737" r="46546" b="13325"/>
          <a:stretch/>
        </p:blipFill>
        <p:spPr>
          <a:xfrm>
            <a:off x="2213606" y="893055"/>
            <a:ext cx="1696537" cy="30961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DC18DC-F9B2-4C6D-B14E-5FD7FD3228C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887" t="17117" r="46517" b="11702"/>
          <a:stretch/>
        </p:blipFill>
        <p:spPr>
          <a:xfrm>
            <a:off x="3793942" y="876370"/>
            <a:ext cx="1696537" cy="31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2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Tools, Frameworks</a:t>
            </a:r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2641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AWS Amplify Framework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-"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DynamoDB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371600" lvl="2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-"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NoSQL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	   </a:t>
            </a:r>
            <a:r>
              <a:rPr lang="en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400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Cognito User Pools</a:t>
            </a:r>
            <a:endParaRPr sz="1400"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-"/>
            </a:pPr>
            <a:r>
              <a:rPr lang="en" b="1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Android Studio or Eclipse IDE</a:t>
            </a:r>
            <a:endParaRPr b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598100" y="6866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are we?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674150" y="1570300"/>
            <a:ext cx="8222100" cy="32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CC0000"/>
                </a:solidFill>
              </a:rPr>
              <a:t>3</a:t>
            </a:r>
            <a:r>
              <a:rPr lang="en" sz="2400" b="1">
                <a:solidFill>
                  <a:srgbClr val="F1C232"/>
                </a:solidFill>
              </a:rPr>
              <a:t>J</a:t>
            </a:r>
            <a:r>
              <a:rPr lang="en" sz="2400" b="1">
                <a:solidFill>
                  <a:srgbClr val="38761D"/>
                </a:solidFill>
              </a:rPr>
              <a:t>N</a:t>
            </a:r>
            <a:r>
              <a:rPr lang="en" sz="2400" b="1"/>
              <a:t> </a:t>
            </a:r>
            <a:r>
              <a:rPr lang="en" sz="2400"/>
              <a:t>Software Development Team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Jordan Mower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Jordan Nienaber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Jonathan Hua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Nick Luckey</a:t>
            </a:r>
            <a:endParaRPr sz="2400"/>
          </a:p>
        </p:txBody>
      </p:sp>
      <p:cxnSp>
        <p:nvCxnSpPr>
          <p:cNvPr id="94" name="Google Shape;94;p14"/>
          <p:cNvCxnSpPr/>
          <p:nvPr/>
        </p:nvCxnSpPr>
        <p:spPr>
          <a:xfrm>
            <a:off x="3589700" y="2842400"/>
            <a:ext cx="2391000" cy="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4"/>
          <p:cNvCxnSpPr/>
          <p:nvPr/>
        </p:nvCxnSpPr>
        <p:spPr>
          <a:xfrm>
            <a:off x="3617825" y="3327550"/>
            <a:ext cx="2391000" cy="3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4"/>
          <p:cNvCxnSpPr/>
          <p:nvPr/>
        </p:nvCxnSpPr>
        <p:spPr>
          <a:xfrm>
            <a:off x="3617825" y="3812700"/>
            <a:ext cx="2391000" cy="3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ctrTitle"/>
          </p:nvPr>
        </p:nvSpPr>
        <p:spPr>
          <a:xfrm>
            <a:off x="612350" y="1830376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250" y="784341"/>
            <a:ext cx="2006300" cy="9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building this?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20% of US adults are chronic procrastinators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2007 study: 80-95% college students procrastinate regularly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 of the top 15 reasons for procrastination include: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 knowing what needs to be done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Delaying a task in favor of working on another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Forgetting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Needing time to think about the task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2007 mental health study: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Procrastinators had less stress in beginnings of terms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Procrastinators had DRASTICALLY more stress to end terms 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</a:pPr>
            <a:r>
              <a:rPr lang="en" sz="12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(statistics/study from Joseph Ferrari, professor of psychology at UChicago)</a:t>
            </a:r>
            <a:endParaRPr sz="12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95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925" y="1155850"/>
            <a:ext cx="3618949" cy="24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it accomplish? Who will it help?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30975" y="10670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95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*The production of Milestone will provide students with the ability to manage coursework loads and collaborate with peers through shareable coursework calendars.*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Manage “tasks” assigned 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CRUD tasks within a calendar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Tasks organized by course title/colors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Mark tasks as completed 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914400" lvl="1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○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Set priority for tasks 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Import peers’ calendars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----------------------------------------------------------------------------------------------------------------------------------------------------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Intended users: student enrolled in a course or several courses 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Average user will be an undergraduate student enrolled in several courses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Open Sans"/>
              <a:buChar char="●"/>
            </a:pPr>
            <a:r>
              <a:rPr lang="en" sz="11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Development for Android only </a:t>
            </a: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311700" y="112528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 (</a:t>
            </a:r>
            <a:r>
              <a:rPr lang="en-US" dirty="0"/>
              <a:t>Login &amp; Registration)</a:t>
            </a:r>
            <a:endParaRPr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861BD94-0318-4590-8141-CE1D97DE8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345" y="837722"/>
            <a:ext cx="86217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AA1EBB6-93DD-4B32-89ED-69A481E54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54265"/>
              </p:ext>
            </p:extLst>
          </p:nvPr>
        </p:nvGraphicFramePr>
        <p:xfrm>
          <a:off x="311700" y="950406"/>
          <a:ext cx="2809187" cy="3565511"/>
        </p:xfrm>
        <a:graphic>
          <a:graphicData uri="http://schemas.openxmlformats.org/drawingml/2006/table">
            <a:tbl>
              <a:tblPr/>
              <a:tblGrid>
                <a:gridCol w="850859">
                  <a:extLst>
                    <a:ext uri="{9D8B030D-6E8A-4147-A177-3AD203B41FA5}">
                      <a16:colId xmlns:a16="http://schemas.microsoft.com/office/drawing/2014/main" val="2849369846"/>
                    </a:ext>
                  </a:extLst>
                </a:gridCol>
                <a:gridCol w="1958328">
                  <a:extLst>
                    <a:ext uri="{9D8B030D-6E8A-4147-A177-3AD203B41FA5}">
                      <a16:colId xmlns:a16="http://schemas.microsoft.com/office/drawing/2014/main" val="2838233196"/>
                    </a:ext>
                  </a:extLst>
                </a:gridCol>
              </a:tblGrid>
              <a:tr h="3876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3.2.1.2 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Log In</a:t>
                      </a:r>
                      <a:endParaRPr lang="en-US" sz="800" b="1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9176948"/>
                  </a:ext>
                </a:extLst>
              </a:tr>
              <a:tr h="3876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Log a user into the application using their registered credentials.</a:t>
                      </a:r>
                      <a:endParaRPr lang="en-US" sz="800" baseline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206104"/>
                  </a:ext>
                </a:extLst>
              </a:tr>
              <a:tr h="3653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669173"/>
                  </a:ext>
                </a:extLst>
              </a:tr>
              <a:tr h="36531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800" baseline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3.2.1.1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645969"/>
                  </a:ext>
                </a:extLst>
              </a:tr>
              <a:tr h="38761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800" baseline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user will be logged in to the application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781648"/>
                  </a:ext>
                </a:extLst>
              </a:tr>
              <a:tr h="9021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800" baseline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enters username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enters password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presses Log In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logged in to the application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870442"/>
                  </a:ext>
                </a:extLst>
              </a:tr>
              <a:tr h="76992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800" baseline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3a. User enters an incorrect username or password</a:t>
                      </a:r>
                      <a:endParaRPr lang="en-US" sz="800" baseline="0" dirty="0">
                        <a:effectLst/>
                      </a:endParaRP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3a1. User is asked to reenter their username or password.</a:t>
                      </a:r>
                      <a:endParaRPr lang="en-US" sz="800" baseline="0" dirty="0">
                        <a:effectLst/>
                      </a:endParaRPr>
                    </a:p>
                    <a:p>
                      <a:pPr marL="228600" indent="-2286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3a2. Start back at MSS 3. </a:t>
                      </a:r>
                      <a:endParaRPr lang="en-US" sz="800" baseline="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6040303"/>
                  </a:ext>
                </a:extLst>
              </a:tr>
            </a:tbl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094F3293-4A8A-4514-9FD5-DC81B7950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3652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89D0B4B-8089-4608-8B24-FE99CF27D0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454713"/>
              </p:ext>
            </p:extLst>
          </p:nvPr>
        </p:nvGraphicFramePr>
        <p:xfrm>
          <a:off x="3381020" y="947327"/>
          <a:ext cx="3946725" cy="3571667"/>
        </p:xfrm>
        <a:graphic>
          <a:graphicData uri="http://schemas.openxmlformats.org/drawingml/2006/table">
            <a:tbl>
              <a:tblPr/>
              <a:tblGrid>
                <a:gridCol w="854241">
                  <a:extLst>
                    <a:ext uri="{9D8B030D-6E8A-4147-A177-3AD203B41FA5}">
                      <a16:colId xmlns:a16="http://schemas.microsoft.com/office/drawing/2014/main" val="667395427"/>
                    </a:ext>
                  </a:extLst>
                </a:gridCol>
                <a:gridCol w="3092484">
                  <a:extLst>
                    <a:ext uri="{9D8B030D-6E8A-4147-A177-3AD203B41FA5}">
                      <a16:colId xmlns:a16="http://schemas.microsoft.com/office/drawing/2014/main" val="4264882432"/>
                    </a:ext>
                  </a:extLst>
                </a:gridCol>
              </a:tblGrid>
              <a:tr h="1980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3.2.1.1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Registration</a:t>
                      </a:r>
                      <a:endParaRPr lang="en-US" sz="700" b="1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720911"/>
                  </a:ext>
                </a:extLst>
              </a:tr>
              <a:tr h="1980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Allow an unregistered user to create an account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708643"/>
                  </a:ext>
                </a:extLst>
              </a:tr>
              <a:tr h="19809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523198"/>
                  </a:ext>
                </a:extLst>
              </a:tr>
              <a:tr h="310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user must have a smartphone and the application downloaded.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139330"/>
                  </a:ext>
                </a:extLst>
              </a:tr>
              <a:tr h="3102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user will be enrolled in the system with the username and information provided.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671084"/>
                  </a:ext>
                </a:extLst>
              </a:tr>
              <a:tr h="64661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enters username, password, password confirmation, </a:t>
                      </a:r>
                      <a:r>
                        <a:rPr 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DoB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, School, Grade/year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presses submit/login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enrolled in database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logged in</a:t>
                      </a: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689389"/>
                  </a:ext>
                </a:extLst>
              </a:tr>
              <a:tr h="96179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1a. User incorrectly matches password and password confirmation.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1a1. User is alerted to error with password matching and asked to reconfirm. 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1b. User uses invalid characters in one of the provided fields.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1b1. The user is alerted to the invalid entry and asked to reenter. 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335119"/>
                  </a:ext>
                </a:extLst>
              </a:tr>
              <a:tr h="74237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3</a:t>
                      </a:r>
                      <a:endParaRPr lang="en-US" sz="70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User fails to fill in all fields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User is alerted to missing fields and asked to fill them in.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2b. Username is taken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2b1. User is alerted that username is taken and asked to change to something else.</a:t>
                      </a:r>
                      <a:endParaRPr lang="en-US" sz="700" dirty="0">
                        <a:effectLst/>
                      </a:endParaRPr>
                    </a:p>
                  </a:txBody>
                  <a:tcPr marL="46732" marR="46732" marT="46732" marB="46732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736967"/>
                  </a:ext>
                </a:extLst>
              </a:tr>
            </a:tbl>
          </a:graphicData>
        </a:graphic>
      </p:graphicFrame>
      <p:sp>
        <p:nvSpPr>
          <p:cNvPr id="14" name="Rectangle 5">
            <a:extLst>
              <a:ext uri="{FF2B5EF4-FFF2-40B4-BE49-F238E27FC236}">
                <a16:creationId xmlns:a16="http://schemas.microsoft.com/office/drawing/2014/main" id="{63FE4911-201D-406E-8281-04FB98923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467" y="610723"/>
            <a:ext cx="476329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 (</a:t>
            </a:r>
            <a:r>
              <a:rPr lang="en-US" dirty="0"/>
              <a:t>Tasks)</a:t>
            </a:r>
            <a:endParaRPr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88F341-6B32-441C-8CC7-6A8D99256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8048"/>
              </p:ext>
            </p:extLst>
          </p:nvPr>
        </p:nvGraphicFramePr>
        <p:xfrm>
          <a:off x="485095" y="1285127"/>
          <a:ext cx="2470208" cy="3386281"/>
        </p:xfrm>
        <a:graphic>
          <a:graphicData uri="http://schemas.openxmlformats.org/drawingml/2006/table">
            <a:tbl>
              <a:tblPr/>
              <a:tblGrid>
                <a:gridCol w="740390">
                  <a:extLst>
                    <a:ext uri="{9D8B030D-6E8A-4147-A177-3AD203B41FA5}">
                      <a16:colId xmlns:a16="http://schemas.microsoft.com/office/drawing/2014/main" val="163239502"/>
                    </a:ext>
                  </a:extLst>
                </a:gridCol>
                <a:gridCol w="1729818">
                  <a:extLst>
                    <a:ext uri="{9D8B030D-6E8A-4147-A177-3AD203B41FA5}">
                      <a16:colId xmlns:a16="http://schemas.microsoft.com/office/drawing/2014/main" val="2895118891"/>
                    </a:ext>
                  </a:extLst>
                </a:gridCol>
              </a:tblGrid>
              <a:tr h="49616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3.2.1.8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View Task</a:t>
                      </a:r>
                      <a:endParaRPr lang="en-US" sz="7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375356"/>
                  </a:ext>
                </a:extLst>
              </a:tr>
              <a:tr h="3834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views tasks for a specific date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37184"/>
                  </a:ext>
                </a:extLst>
              </a:tr>
              <a:tr h="4328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9156632"/>
                  </a:ext>
                </a:extLst>
              </a:tr>
              <a:tr h="5810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3.2.1.6 or 3.2.1.10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6334501"/>
                  </a:ext>
                </a:extLst>
              </a:tr>
              <a:tr h="5810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is given a view of tasks for the selected date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1419841"/>
                  </a:ext>
                </a:extLst>
              </a:tr>
              <a:tr h="9116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a date from the calendar view.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provides a view of all tasks for the selected day if any exist.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307468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03F663FD-C3C7-4D39-8FAC-9C71781B0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25" y="953100"/>
            <a:ext cx="455446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70BFC6F-80E7-489A-9B41-AFEF54C13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738311"/>
              </p:ext>
            </p:extLst>
          </p:nvPr>
        </p:nvGraphicFramePr>
        <p:xfrm>
          <a:off x="3589706" y="1279592"/>
          <a:ext cx="3263739" cy="3391816"/>
        </p:xfrm>
        <a:graphic>
          <a:graphicData uri="http://schemas.openxmlformats.org/drawingml/2006/table">
            <a:tbl>
              <a:tblPr/>
              <a:tblGrid>
                <a:gridCol w="732249">
                  <a:extLst>
                    <a:ext uri="{9D8B030D-6E8A-4147-A177-3AD203B41FA5}">
                      <a16:colId xmlns:a16="http://schemas.microsoft.com/office/drawing/2014/main" val="2206305894"/>
                    </a:ext>
                  </a:extLst>
                </a:gridCol>
                <a:gridCol w="2531490">
                  <a:extLst>
                    <a:ext uri="{9D8B030D-6E8A-4147-A177-3AD203B41FA5}">
                      <a16:colId xmlns:a16="http://schemas.microsoft.com/office/drawing/2014/main" val="2300899767"/>
                    </a:ext>
                  </a:extLst>
                </a:gridCol>
              </a:tblGrid>
              <a:tr h="3213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3.2.1.6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Add Task</a:t>
                      </a:r>
                      <a:endParaRPr lang="en-US" sz="700" b="1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547825"/>
                  </a:ext>
                </a:extLst>
              </a:tr>
              <a:tr h="2807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Add a task to the selected course</a:t>
                      </a:r>
                      <a:endParaRPr lang="en-US" sz="70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818475"/>
                  </a:ext>
                </a:extLst>
              </a:tr>
              <a:tr h="2807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8644021"/>
                  </a:ext>
                </a:extLst>
              </a:tr>
              <a:tr h="2807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3.2.1.3, user is the owner of selected course.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937897"/>
                  </a:ext>
                </a:extLst>
              </a:tr>
              <a:tr h="3466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task is added to the selected course and displayed in planner.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717428"/>
                  </a:ext>
                </a:extLst>
              </a:tr>
              <a:tr h="58262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navigates to Task Menu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the course that they wish to add a task to.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fills in task information.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Task is added to course and planner.</a:t>
                      </a: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755"/>
                  </a:ext>
                </a:extLst>
              </a:tr>
              <a:tr h="60783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User selects a course that they are not the creator of.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2a1. User is alerted that they cannot add tasks to courses they didn’t create and are asked to select another course.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2a2. Begin at MSS 2</a:t>
                      </a: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656041"/>
                  </a:ext>
                </a:extLst>
              </a:tr>
              <a:tr h="6873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2</a:t>
                      </a:r>
                      <a:endParaRPr lang="en-US" sz="70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User enters invalid characters into one of the fields.</a:t>
                      </a:r>
                      <a:endParaRPr lang="en-US" sz="700" dirty="0">
                        <a:effectLst/>
                      </a:endParaRPr>
                    </a:p>
                    <a:p>
                      <a:pPr fontAlgn="t"/>
                      <a:br>
                        <a:rPr lang="en-US" sz="700" dirty="0">
                          <a:effectLst/>
                        </a:rPr>
                      </a:br>
                      <a:endParaRPr lang="en-US" sz="700" dirty="0">
                        <a:effectLst/>
                      </a:endParaRPr>
                    </a:p>
                  </a:txBody>
                  <a:tcPr marL="55940" marR="55940" marT="55940" marB="5594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816781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740DDC21-B4F7-493D-8814-8D20E980A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961" y="134608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F57CD9D-A816-4859-A593-D5AC3B8C7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693" y="13461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 (</a:t>
            </a:r>
            <a:r>
              <a:rPr lang="en-US" dirty="0"/>
              <a:t>Tasks)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4709150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932CEB-AA6B-4ACE-9303-F451F0F32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393661"/>
              </p:ext>
            </p:extLst>
          </p:nvPr>
        </p:nvGraphicFramePr>
        <p:xfrm>
          <a:off x="311700" y="1079369"/>
          <a:ext cx="3336473" cy="3423409"/>
        </p:xfrm>
        <a:graphic>
          <a:graphicData uri="http://schemas.openxmlformats.org/drawingml/2006/table">
            <a:tbl>
              <a:tblPr/>
              <a:tblGrid>
                <a:gridCol w="562186">
                  <a:extLst>
                    <a:ext uri="{9D8B030D-6E8A-4147-A177-3AD203B41FA5}">
                      <a16:colId xmlns:a16="http://schemas.microsoft.com/office/drawing/2014/main" val="3734625462"/>
                    </a:ext>
                  </a:extLst>
                </a:gridCol>
                <a:gridCol w="2774287">
                  <a:extLst>
                    <a:ext uri="{9D8B030D-6E8A-4147-A177-3AD203B41FA5}">
                      <a16:colId xmlns:a16="http://schemas.microsoft.com/office/drawing/2014/main" val="1686047444"/>
                    </a:ext>
                  </a:extLst>
                </a:gridCol>
              </a:tblGrid>
              <a:tr h="3330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3.2.1.10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Complete Task </a:t>
                      </a:r>
                      <a:endParaRPr lang="en-US" sz="700" b="1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174310"/>
                  </a:ext>
                </a:extLst>
              </a:tr>
              <a:tr h="2623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Mark a task as completed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104334"/>
                  </a:ext>
                </a:extLst>
              </a:tr>
              <a:tr h="3330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900295"/>
                  </a:ext>
                </a:extLst>
              </a:tr>
              <a:tr h="4115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3.2.1.8, task is in the future, user is the owner of the course that the task belongs to 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855282"/>
                  </a:ext>
                </a:extLst>
              </a:tr>
              <a:tr h="3330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successfully marked a task as completed or finished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89543"/>
                  </a:ext>
                </a:extLst>
              </a:tr>
              <a:tr h="77790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a date from the calendar view.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populates the task view.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the green check on the task he/she wishes to mark as completed.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will mark the specified task as completed and it is greyed out on the calendar view and task view. </a:t>
                      </a: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79098"/>
                  </a:ext>
                </a:extLst>
              </a:tr>
              <a:tr h="41159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No task for the date. 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2a1. User is shown an empty view. 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164674"/>
                  </a:ext>
                </a:extLst>
              </a:tr>
              <a:tr h="56084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2</a:t>
                      </a:r>
                      <a:endParaRPr lang="en-US" sz="70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3a. User selects a task they do not own.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3a1. System alerts the user that the task cannot be marked with completion because they don’t own it.</a:t>
                      </a:r>
                      <a:endParaRPr lang="en-US" sz="700" dirty="0">
                        <a:effectLst/>
                      </a:endParaRPr>
                    </a:p>
                  </a:txBody>
                  <a:tcPr marL="54838" marR="54838" marT="54838" marB="54838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11591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DA8BAE91-5BE7-49D3-B662-0A23E8F04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3" y="123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315C434-553F-4E8C-A8FF-9755577BF8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890084"/>
              </p:ext>
            </p:extLst>
          </p:nvPr>
        </p:nvGraphicFramePr>
        <p:xfrm>
          <a:off x="3733015" y="1079370"/>
          <a:ext cx="3502057" cy="3407872"/>
        </p:xfrm>
        <a:graphic>
          <a:graphicData uri="http://schemas.openxmlformats.org/drawingml/2006/table">
            <a:tbl>
              <a:tblPr/>
              <a:tblGrid>
                <a:gridCol w="767980">
                  <a:extLst>
                    <a:ext uri="{9D8B030D-6E8A-4147-A177-3AD203B41FA5}">
                      <a16:colId xmlns:a16="http://schemas.microsoft.com/office/drawing/2014/main" val="3348209120"/>
                    </a:ext>
                  </a:extLst>
                </a:gridCol>
                <a:gridCol w="2734077">
                  <a:extLst>
                    <a:ext uri="{9D8B030D-6E8A-4147-A177-3AD203B41FA5}">
                      <a16:colId xmlns:a16="http://schemas.microsoft.com/office/drawing/2014/main" val="1008366420"/>
                    </a:ext>
                  </a:extLst>
                </a:gridCol>
              </a:tblGrid>
              <a:tr h="316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3.2.1.9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Delete Task</a:t>
                      </a:r>
                      <a:endParaRPr lang="en-US" sz="700" b="1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99313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Delete a task from the course</a:t>
                      </a:r>
                      <a:endParaRPr lang="en-US" sz="70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296693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00462"/>
                  </a:ext>
                </a:extLst>
              </a:tr>
              <a:tr h="4017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3.2.1.6 or 3.2.1.10, and user is owner of selected course, task is in the future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3300342"/>
                  </a:ext>
                </a:extLst>
              </a:tr>
              <a:tr h="316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successfully deleted a task from their course.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2627472"/>
                  </a:ext>
                </a:extLst>
              </a:tr>
              <a:tr h="6588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a date from the calendar view.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populates task view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“X” on the task they wish to delete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deletes the task from their course and updates planner.</a:t>
                      </a: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0914977"/>
                  </a:ext>
                </a:extLst>
              </a:tr>
              <a:tr h="4020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No tasks to display for selected date.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2a1. User is shown an empty task view.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086764"/>
                  </a:ext>
                </a:extLst>
              </a:tr>
              <a:tr h="67750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2</a:t>
                      </a:r>
                      <a:endParaRPr lang="en-US" sz="70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3a. User selects a task they do not own.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3a1. System alerts the user that the task cannot be deleted because they don’t own it.</a:t>
                      </a:r>
                      <a:endParaRPr lang="en-US" sz="700" dirty="0">
                        <a:effectLst/>
                      </a:endParaRPr>
                    </a:p>
                  </a:txBody>
                  <a:tcPr marL="60045" marR="60045" marT="60045" marB="600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816717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3EC7E082-D6B5-41DE-86CF-ACD09F3B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00" y="10793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 (</a:t>
            </a:r>
            <a:r>
              <a:rPr lang="en-US" dirty="0"/>
              <a:t>Courses)</a:t>
            </a:r>
            <a:endParaRPr dirty="0"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4690125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9398CF7-E8DA-42DF-B500-64D16A1934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75" y="123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5F343F9-FB7E-4DD0-8C0D-E4DB5CBBE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152" y="121964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CE17525-ADAD-43FF-BF50-E4AB389E6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589937"/>
              </p:ext>
            </p:extLst>
          </p:nvPr>
        </p:nvGraphicFramePr>
        <p:xfrm>
          <a:off x="330050" y="1147611"/>
          <a:ext cx="2961465" cy="3387918"/>
        </p:xfrm>
        <a:graphic>
          <a:graphicData uri="http://schemas.openxmlformats.org/drawingml/2006/table">
            <a:tbl>
              <a:tblPr/>
              <a:tblGrid>
                <a:gridCol w="730874">
                  <a:extLst>
                    <a:ext uri="{9D8B030D-6E8A-4147-A177-3AD203B41FA5}">
                      <a16:colId xmlns:a16="http://schemas.microsoft.com/office/drawing/2014/main" val="173342150"/>
                    </a:ext>
                  </a:extLst>
                </a:gridCol>
                <a:gridCol w="2230591">
                  <a:extLst>
                    <a:ext uri="{9D8B030D-6E8A-4147-A177-3AD203B41FA5}">
                      <a16:colId xmlns:a16="http://schemas.microsoft.com/office/drawing/2014/main" val="1358811639"/>
                    </a:ext>
                  </a:extLst>
                </a:gridCol>
              </a:tblGrid>
              <a:tr h="3363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3.2.1.3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Add Course</a:t>
                      </a:r>
                      <a:endParaRPr lang="en-US" sz="700" b="1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535095"/>
                  </a:ext>
                </a:extLst>
              </a:tr>
              <a:tr h="2767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Allow user to add a new course to their planner.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784440"/>
                  </a:ext>
                </a:extLst>
              </a:tr>
              <a:tr h="2767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637255"/>
                  </a:ext>
                </a:extLst>
              </a:tr>
              <a:tr h="2767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3.2.1.1, 3.2.1.2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5655853"/>
                  </a:ext>
                </a:extLst>
              </a:tr>
              <a:tr h="27675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user has added the course to their planner.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412699"/>
                  </a:ext>
                </a:extLst>
              </a:tr>
              <a:tr h="584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enters course name, instructor name, meeting days, and selected a course color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add course button is pressed.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users course is added to their planner.</a:t>
                      </a: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9986731"/>
                  </a:ext>
                </a:extLst>
              </a:tr>
              <a:tr h="6959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1a. User uses invalid characters in the course name or instructors name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1a1. The system alerts the user there is incorrect information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1a2. The user fixes error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483467"/>
                  </a:ext>
                </a:extLst>
              </a:tr>
              <a:tr h="66447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2</a:t>
                      </a:r>
                      <a:endParaRPr lang="en-US" sz="70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The user already has a course with the same course name.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2a1. The user is prompted to change the course name</a:t>
                      </a:r>
                      <a:endParaRPr lang="en-US" sz="700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2a2. Begin at MSS 2.</a:t>
                      </a:r>
                      <a:endParaRPr lang="en-US" sz="700" dirty="0">
                        <a:effectLst/>
                      </a:endParaRPr>
                    </a:p>
                  </a:txBody>
                  <a:tcPr marL="57323" marR="57323" marT="57323" marB="5732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1723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6DAA05C-2D30-4D58-81E0-FED5CF2272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877760"/>
              </p:ext>
            </p:extLst>
          </p:nvPr>
        </p:nvGraphicFramePr>
        <p:xfrm>
          <a:off x="3388937" y="1141660"/>
          <a:ext cx="3271100" cy="3387917"/>
        </p:xfrm>
        <a:graphic>
          <a:graphicData uri="http://schemas.openxmlformats.org/drawingml/2006/table">
            <a:tbl>
              <a:tblPr/>
              <a:tblGrid>
                <a:gridCol w="721556">
                  <a:extLst>
                    <a:ext uri="{9D8B030D-6E8A-4147-A177-3AD203B41FA5}">
                      <a16:colId xmlns:a16="http://schemas.microsoft.com/office/drawing/2014/main" val="1248228941"/>
                    </a:ext>
                  </a:extLst>
                </a:gridCol>
                <a:gridCol w="2549544">
                  <a:extLst>
                    <a:ext uri="{9D8B030D-6E8A-4147-A177-3AD203B41FA5}">
                      <a16:colId xmlns:a16="http://schemas.microsoft.com/office/drawing/2014/main" val="4224930107"/>
                    </a:ext>
                  </a:extLst>
                </a:gridCol>
              </a:tblGrid>
              <a:tr h="46064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3.2.1.4 </a:t>
                      </a:r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Delete Course</a:t>
                      </a:r>
                      <a:endParaRPr lang="en-US" sz="7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093184"/>
                  </a:ext>
                </a:extLst>
              </a:tr>
              <a:tr h="3618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deletes selected course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5052389"/>
                  </a:ext>
                </a:extLst>
              </a:tr>
              <a:tr h="38208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077501"/>
                  </a:ext>
                </a:extLst>
              </a:tr>
              <a:tr h="5650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has navigated to course menu. 3.2.1.3, Or user has subscribed to another users course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620549"/>
                  </a:ext>
                </a:extLst>
              </a:tr>
              <a:tr h="3713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selected course is deleted/unsubscribed from the users planner.</a:t>
                      </a:r>
                      <a:endParaRPr lang="en-US" sz="7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903480"/>
                  </a:ext>
                </a:extLst>
              </a:tr>
              <a:tr h="124692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7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a course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presses delete course button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deletes course information from users planner and/or unsubscribes them from other users course. 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554551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7F6F7A6-3237-492A-B882-F3277B177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68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22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 (</a:t>
            </a:r>
            <a:r>
              <a:rPr lang="en-US" dirty="0"/>
              <a:t>Courses)</a:t>
            </a:r>
            <a:endParaRPr dirty="0"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1"/>
          </p:nvPr>
        </p:nvSpPr>
        <p:spPr>
          <a:xfrm>
            <a:off x="4709150" y="1229875"/>
            <a:ext cx="39144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A8BAE91-5BE7-49D3-B662-0A23E8F04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013" y="12303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C7E082-D6B5-41DE-86CF-ACD09F3B6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1400" y="10793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01F8D0-39E8-42C8-B8FA-59FEDC96B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203429"/>
              </p:ext>
            </p:extLst>
          </p:nvPr>
        </p:nvGraphicFramePr>
        <p:xfrm>
          <a:off x="863532" y="1069624"/>
          <a:ext cx="3654104" cy="3772983"/>
        </p:xfrm>
        <a:graphic>
          <a:graphicData uri="http://schemas.openxmlformats.org/drawingml/2006/table">
            <a:tbl>
              <a:tblPr/>
              <a:tblGrid>
                <a:gridCol w="819831">
                  <a:extLst>
                    <a:ext uri="{9D8B030D-6E8A-4147-A177-3AD203B41FA5}">
                      <a16:colId xmlns:a16="http://schemas.microsoft.com/office/drawing/2014/main" val="3252347876"/>
                    </a:ext>
                  </a:extLst>
                </a:gridCol>
                <a:gridCol w="2834273">
                  <a:extLst>
                    <a:ext uri="{9D8B030D-6E8A-4147-A177-3AD203B41FA5}">
                      <a16:colId xmlns:a16="http://schemas.microsoft.com/office/drawing/2014/main" val="210335824"/>
                    </a:ext>
                  </a:extLst>
                </a:gridCol>
              </a:tblGrid>
              <a:tr h="41281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 Case Name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3.2.1.5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Edit Course</a:t>
                      </a:r>
                      <a:endParaRPr lang="en-US" sz="900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0060874"/>
                  </a:ext>
                </a:extLst>
              </a:tr>
              <a:tr h="29020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Goal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edits course information</a:t>
                      </a:r>
                      <a:endParaRPr lang="en-US" sz="9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01339"/>
                  </a:ext>
                </a:extLst>
              </a:tr>
              <a:tr h="394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Primary Actor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154660"/>
                  </a:ext>
                </a:extLst>
              </a:tr>
              <a:tr h="394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Preconditions</a:t>
                      </a:r>
                      <a:endParaRPr lang="en-US" sz="9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3.2.1.3, and course being edited was created by the user.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275468"/>
                  </a:ext>
                </a:extLst>
              </a:tr>
              <a:tr h="3942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Postconditions</a:t>
                      </a:r>
                      <a:endParaRPr lang="en-US" sz="9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Course information is successfully edited and saved.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7480081"/>
                  </a:ext>
                </a:extLst>
              </a:tr>
              <a:tr h="132521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MSS</a:t>
                      </a:r>
                      <a:endParaRPr lang="en-US" sz="9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a course from the course menu.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selects edit course from course menu.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System populates the course fields 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edits a field from the add course screen.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User presses add course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The edited course is saved and uploaded.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97090"/>
                  </a:ext>
                </a:extLst>
              </a:tr>
              <a:tr h="54078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Extension 1</a:t>
                      </a:r>
                      <a:endParaRPr lang="en-US" sz="9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 panose="020B0604020202020204" charset="0"/>
                        </a:rPr>
                        <a:t>2a. The selected course from the course menu was not created by the user and can not be edited.</a:t>
                      </a:r>
                      <a:endParaRPr lang="en-US" sz="9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14566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F2D9CB68-BA95-41A3-888F-B07A3E2DA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2" y="107921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76202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1555</Words>
  <Application>Microsoft Office PowerPoint</Application>
  <PresentationFormat>On-screen Show (16:9)</PresentationFormat>
  <Paragraphs>319</Paragraphs>
  <Slides>20</Slides>
  <Notes>20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Open Sans</vt:lpstr>
      <vt:lpstr>Arial</vt:lpstr>
      <vt:lpstr>Roboto</vt:lpstr>
      <vt:lpstr>Geometric</vt:lpstr>
      <vt:lpstr>Milestone</vt:lpstr>
      <vt:lpstr>Who are we?</vt:lpstr>
      <vt:lpstr>Why are we building this?</vt:lpstr>
      <vt:lpstr>What will it accomplish? Who will it help?</vt:lpstr>
      <vt:lpstr>Functional Requirements (Login &amp; Registration)</vt:lpstr>
      <vt:lpstr>Functional Requirements (Tasks)</vt:lpstr>
      <vt:lpstr>Functional Requirements (Tasks)</vt:lpstr>
      <vt:lpstr>Functional Requirements (Courses)</vt:lpstr>
      <vt:lpstr>Functional Requirements (Courses)</vt:lpstr>
      <vt:lpstr>Functional Requirements (Subscribe &amp; Search)</vt:lpstr>
      <vt:lpstr>High Level Architecture</vt:lpstr>
      <vt:lpstr>Server - User Module</vt:lpstr>
      <vt:lpstr>Client</vt:lpstr>
      <vt:lpstr>Client Controller Module</vt:lpstr>
      <vt:lpstr>Client View Module</vt:lpstr>
      <vt:lpstr>Prototypes</vt:lpstr>
      <vt:lpstr>Prototypes</vt:lpstr>
      <vt:lpstr>Prototypes</vt:lpstr>
      <vt:lpstr>Tools, Frameworks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</dc:title>
  <dc:creator>User</dc:creator>
  <cp:lastModifiedBy>Jordan Mower</cp:lastModifiedBy>
  <cp:revision>12</cp:revision>
  <dcterms:modified xsi:type="dcterms:W3CDTF">2019-10-17T17:15:03Z</dcterms:modified>
</cp:coreProperties>
</file>